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272" r:id="rId2"/>
    <p:sldId id="273" r:id="rId3"/>
    <p:sldId id="258" r:id="rId4"/>
    <p:sldId id="281" r:id="rId5"/>
    <p:sldId id="771" r:id="rId6"/>
    <p:sldId id="770" r:id="rId7"/>
    <p:sldId id="773" r:id="rId8"/>
    <p:sldId id="779" r:id="rId9"/>
    <p:sldId id="827" r:id="rId10"/>
    <p:sldId id="830" r:id="rId11"/>
    <p:sldId id="842" r:id="rId12"/>
    <p:sldId id="841" r:id="rId13"/>
    <p:sldId id="828" r:id="rId14"/>
    <p:sldId id="829" r:id="rId15"/>
    <p:sldId id="831" r:id="rId16"/>
    <p:sldId id="832" r:id="rId17"/>
    <p:sldId id="834" r:id="rId18"/>
    <p:sldId id="833" r:id="rId19"/>
    <p:sldId id="835" r:id="rId20"/>
    <p:sldId id="836" r:id="rId21"/>
    <p:sldId id="837" r:id="rId22"/>
    <p:sldId id="826" r:id="rId23"/>
    <p:sldId id="845" r:id="rId24"/>
    <p:sldId id="844" r:id="rId25"/>
    <p:sldId id="843" r:id="rId26"/>
    <p:sldId id="846" r:id="rId27"/>
    <p:sldId id="847" r:id="rId28"/>
    <p:sldId id="848" r:id="rId29"/>
    <p:sldId id="849" r:id="rId30"/>
    <p:sldId id="850" r:id="rId31"/>
    <p:sldId id="851" r:id="rId32"/>
    <p:sldId id="863" r:id="rId33"/>
    <p:sldId id="862" r:id="rId34"/>
    <p:sldId id="824" r:id="rId35"/>
    <p:sldId id="856" r:id="rId36"/>
    <p:sldId id="857" r:id="rId37"/>
    <p:sldId id="858" r:id="rId38"/>
    <p:sldId id="860" r:id="rId39"/>
    <p:sldId id="859" r:id="rId40"/>
    <p:sldId id="861" r:id="rId41"/>
    <p:sldId id="823" r:id="rId42"/>
    <p:sldId id="838" r:id="rId43"/>
    <p:sldId id="839" r:id="rId44"/>
    <p:sldId id="840" r:id="rId45"/>
    <p:sldId id="815" r:id="rId46"/>
    <p:sldId id="853" r:id="rId47"/>
    <p:sldId id="854" r:id="rId48"/>
    <p:sldId id="855" r:id="rId49"/>
    <p:sldId id="852" r:id="rId50"/>
    <p:sldId id="814" r:id="rId51"/>
    <p:sldId id="47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1D94FB88-6CE6-6B13-D879-F7E8D01337CA}" v="360" dt="2021-01-03T02:19:39.892"/>
    <p1510:client id="{2F685D47-1B98-2E9E-44E9-38F2D014CAAC}" v="22" dt="2020-12-28T15:26:16.614"/>
    <p1510:client id="{4687724C-769A-535A-BE5E-08839305FA50}" v="5582" dt="2020-12-27T20:13:39.224"/>
    <p1510:client id="{4700DC69-B41E-5F24-C363-1FC5987B0C58}" v="8" dt="2021-03-22T20:45:33.100"/>
    <p1510:client id="{4FF76B9D-D465-E8D3-A9CB-C6E438D0913C}" v="3096" dt="2021-01-03T00:04:50.364"/>
    <p1510:client id="{51E3BD4C-B373-0951-C494-FB7E86FF0635}" v="2429" dt="2020-12-29T23:03:22.866"/>
    <p1510:client id="{5465CEFE-2D65-ED3F-442B-E74DF3DBF3B0}" v="613" dt="2020-12-23T23:53:09.940"/>
    <p1510:client id="{5780114A-CD68-0EF9-0069-27EA9FFE2F46}" v="88" dt="2021-01-03T00:33:49.633"/>
    <p1510:client id="{5A6657F4-CD6A-8EED-C2D3-6A31C6E9CDB4}" v="2259" dt="2021-01-01T23:32:28.714"/>
    <p1510:client id="{5C3EB79F-C00E-B000-DB7E-AB8A41A02649}" v="8" dt="2021-03-24T00:53:46.441"/>
    <p1510:client id="{6E304E32-E42C-98B0-D233-9BA72E4A68D0}" v="1188" dt="2021-01-03T01:36:55.738"/>
    <p1510:client id="{70223C47-8670-9B15-A461-042D2F1DE4F7}" v="7422" dt="2020-12-31T14:25:20.982"/>
    <p1510:client id="{754A752B-A398-7C33-B6DC-89A0654AD307}" v="1138" dt="2020-12-30T13:10:01.288"/>
    <p1510:client id="{82ABAE2D-A526-4624-91EE-FBA7FD5F51E0}" v="9" dt="2020-12-23T22:41:08.207"/>
    <p1510:client id="{8D08CB4A-F5FD-579C-494F-72FCF19F3C05}" v="739" dt="2021-01-03T17:15:14.198"/>
    <p1510:client id="{8F696AE0-6236-8D1E-3618-87162776C622}" v="5712" dt="2021-01-01T00:07:13.795"/>
    <p1510:client id="{9910ABB3-3550-48F7-47D1-499C40563234}" v="264" dt="2021-03-25T22:22:13.656"/>
    <p1510:client id="{9A177FFB-FB64-37AF-17C7-CCEC2C193DFF}" v="4481" dt="2020-12-29T13:20:50.336"/>
    <p1510:client id="{9BAF1ED5-055F-E59B-0FDB-D8176D5BAF08}" v="655" dt="2021-01-03T01:57:12.342"/>
    <p1510:client id="{9FAE6B2D-A840-C296-BC63-93A7ECEB04E4}" v="1807" dt="2021-01-03T15:35:35.469"/>
    <p1510:client id="{B263B954-8220-D2ED-CCF2-AE68676B1B80}" v="5295" dt="2021-01-04T23:39:39.802"/>
    <p1510:client id="{B4F8CEB5-E72C-8A8D-D25E-09B41B53A554}" v="6468" dt="2020-12-28T22:37:18.221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  <p1510:client id="{C93DCB4C-25A3-1ED5-3966-BC729D694996}" v="2365" dt="2021-01-02T17:58:05.469"/>
    <p1510:client id="{EB27F50A-E288-E2FF-D850-A57B9E65A1E5}" v="1" dt="2021-03-24T03:23:47.944"/>
    <p1510:client id="{F2F8A2BF-5B5D-26F4-FB14-1055AE089F65}" v="1095" dt="2021-01-03T16:31:13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3CC2D-0AF9-4166-9DD0-52A258A6A029}" type="datetimeFigureOut">
              <a:rPr lang="en-US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3283C-2CD9-4321-9FBB-684AE41D516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jiaaro/pydu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ibrosa.org/doc/latest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3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yiannak/pyAudioAnalysi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ee.iitb.ac.in/student/~daplab/publications/chapter9-prao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pythonforengineers.com/audio-and-digital-signal-processingdsp-in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aro/pydub" TargetMode="External"/><Relationship Id="rId5" Type="http://schemas.openxmlformats.org/officeDocument/2006/relationships/hyperlink" Target="https://github.com/tyiannak/pyAudioAnalysis" TargetMode="External"/><Relationship Id="rId4" Type="http://schemas.openxmlformats.org/officeDocument/2006/relationships/hyperlink" Target="https://librosa.org/doc/lates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4004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Sound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Sound is a travelling vibration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2 basic attributes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Amplitude (loudness)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Frequency (measure of wave's vibration per unit time)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772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Analog to Digital Conversion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013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Sampling  </a:t>
            </a:r>
            <a:r>
              <a:rPr lang="en-US" sz="3200">
                <a:latin typeface="roboto"/>
                <a:ea typeface="+mj-ea"/>
                <a:cs typeface="Calibri Light"/>
              </a:rPr>
              <a:t>- Convert the time-varying continuous signal x(t) to a discrete sequence x(n) of real numbers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Sampling period</a:t>
            </a:r>
            <a:r>
              <a:rPr lang="en-US" sz="3200">
                <a:latin typeface="roboto"/>
                <a:ea typeface="+mj-ea"/>
                <a:cs typeface="Calibri Light"/>
              </a:rPr>
              <a:t> T</a:t>
            </a:r>
            <a:r>
              <a:rPr lang="en-US" sz="3200" baseline="-25000">
                <a:latin typeface="roboto"/>
                <a:ea typeface="+mj-ea"/>
                <a:cs typeface="Calibri Light"/>
              </a:rPr>
              <a:t>s </a:t>
            </a:r>
            <a:r>
              <a:rPr lang="en-US" sz="3200">
                <a:latin typeface="roboto"/>
                <a:ea typeface="+mj-ea"/>
                <a:cs typeface="Calibri Light"/>
              </a:rPr>
              <a:t> - Interval between successive discrete samples 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Sampling frequency </a:t>
            </a:r>
            <a:r>
              <a:rPr lang="en-US" sz="3200">
                <a:latin typeface="roboto"/>
                <a:ea typeface="+mj-ea"/>
                <a:cs typeface="Calibri Light"/>
              </a:rPr>
              <a:t> - f</a:t>
            </a:r>
            <a:r>
              <a:rPr lang="en-US" sz="3200" baseline="-25000">
                <a:latin typeface="roboto"/>
                <a:ea typeface="+mj-ea"/>
                <a:cs typeface="Calibri Light"/>
              </a:rPr>
              <a:t>s</a:t>
            </a:r>
            <a:r>
              <a:rPr lang="en-US" sz="3200">
                <a:latin typeface="roboto"/>
                <a:ea typeface="+mj-ea"/>
                <a:cs typeface="Calibri Light"/>
              </a:rPr>
              <a:t> = 1 / T</a:t>
            </a:r>
            <a:r>
              <a:rPr lang="en-US" sz="3200" baseline="-25000">
                <a:latin typeface="roboto"/>
                <a:ea typeface="+mj-ea"/>
                <a:cs typeface="Calibri Light"/>
              </a:rPr>
              <a:t>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Quantization</a:t>
            </a:r>
            <a:r>
              <a:rPr lang="en-US" sz="3200">
                <a:latin typeface="roboto"/>
                <a:ea typeface="+mj-ea"/>
                <a:cs typeface="Calibri Light"/>
              </a:rPr>
              <a:t>  - Replacing each real number of the sequence of samples with an approximation from a finite set of discrete values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73805F2-D527-4165-BB5C-FABCAE8B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45" y="1610803"/>
            <a:ext cx="4319751" cy="463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96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Sine wave</a:t>
            </a:r>
            <a:endParaRPr lang="en-US" sz="4800" dirty="0">
              <a:latin typeface="roboto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Sine wave formula</a:t>
            </a:r>
            <a:endParaRPr lang="en-US"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7373B-3023-457F-806B-272AA838C1EA}"/>
              </a:ext>
            </a:extLst>
          </p:cNvPr>
          <p:cNvSpPr txBox="1"/>
          <p:nvPr/>
        </p:nvSpPr>
        <p:spPr>
          <a:xfrm>
            <a:off x="3252952" y="2832539"/>
            <a:ext cx="6316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80"/>
                </a:solidFill>
                <a:latin typeface="Monaco"/>
              </a:rPr>
              <a:t>y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(</a:t>
            </a:r>
            <a:r>
              <a:rPr lang="en-US" sz="2400">
                <a:solidFill>
                  <a:srgbClr val="002D7A"/>
                </a:solidFill>
                <a:latin typeface="Monaco"/>
              </a:rPr>
              <a:t>t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)</a:t>
            </a:r>
            <a:r>
              <a:rPr lang="en-US" sz="2400">
                <a:solidFill>
                  <a:srgbClr val="006FE0"/>
                </a:solidFill>
                <a:latin typeface="Monaco"/>
              </a:rPr>
              <a:t> =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A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sin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(</a:t>
            </a:r>
            <a:r>
              <a:rPr lang="en-US" sz="2400">
                <a:solidFill>
                  <a:srgbClr val="009999"/>
                </a:solidFill>
                <a:latin typeface="Monaco"/>
              </a:rPr>
              <a:t>2</a:t>
            </a:r>
            <a:r>
              <a:rPr lang="en-US" sz="2400">
                <a:solidFill>
                  <a:srgbClr val="006FE0"/>
                </a:solidFill>
                <a:latin typeface="Monaco"/>
              </a:rPr>
              <a:t> *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pi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f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2D7A"/>
                </a:solidFill>
                <a:latin typeface="Monaco"/>
              </a:rPr>
              <a:t>t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)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01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Frequency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Number of times a sine wave repeats a second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389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Sampling rate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Real world signals are analog signals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 digitizing it, converting analog to digital, takes a sample at defined intervals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Eg: 48000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5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Amplitude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Height of the sine wave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7373B-3023-457F-806B-272AA838C1EA}"/>
              </a:ext>
            </a:extLst>
          </p:cNvPr>
          <p:cNvSpPr txBox="1"/>
          <p:nvPr/>
        </p:nvSpPr>
        <p:spPr>
          <a:xfrm>
            <a:off x="3252952" y="2832539"/>
            <a:ext cx="6316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80"/>
                </a:solidFill>
                <a:latin typeface="Monaco"/>
              </a:rPr>
              <a:t>y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(</a:t>
            </a:r>
            <a:r>
              <a:rPr lang="en-US" sz="2400">
                <a:solidFill>
                  <a:srgbClr val="002D7A"/>
                </a:solidFill>
                <a:latin typeface="Monaco"/>
              </a:rPr>
              <a:t>t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)</a:t>
            </a:r>
            <a:r>
              <a:rPr lang="en-US" sz="2400">
                <a:solidFill>
                  <a:srgbClr val="006FE0"/>
                </a:solidFill>
                <a:latin typeface="Monaco"/>
              </a:rPr>
              <a:t> =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A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sin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(</a:t>
            </a:r>
            <a:r>
              <a:rPr lang="en-US" sz="2400">
                <a:solidFill>
                  <a:srgbClr val="009999"/>
                </a:solidFill>
                <a:latin typeface="Monaco"/>
              </a:rPr>
              <a:t>2</a:t>
            </a:r>
            <a:r>
              <a:rPr lang="en-US" sz="2400">
                <a:solidFill>
                  <a:srgbClr val="006FE0"/>
                </a:solidFill>
                <a:latin typeface="Monaco"/>
              </a:rPr>
              <a:t> *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pi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8080"/>
                </a:solidFill>
                <a:latin typeface="Monaco"/>
              </a:rPr>
              <a:t>f *</a:t>
            </a:r>
            <a:r>
              <a:rPr lang="en-US" sz="2400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sz="2400">
                <a:solidFill>
                  <a:srgbClr val="002D7A"/>
                </a:solidFill>
                <a:latin typeface="Monaco"/>
              </a:rPr>
              <a:t>t</a:t>
            </a:r>
            <a:r>
              <a:rPr lang="en-US" sz="2400">
                <a:solidFill>
                  <a:srgbClr val="333333"/>
                </a:solidFill>
                <a:latin typeface="Monaco"/>
              </a:rPr>
              <a:t>)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63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Let's create a sine wave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83"/>
            <a:ext cx="10936013" cy="1706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Create a sine wave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Write the sine wave in an audio file (.wav)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5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1C0F0D47-3114-4AF5-81D2-7C3A212C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8" y="3291388"/>
            <a:ext cx="11204027" cy="139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9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Discrete Fourier Transform (DFT)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486"/>
            <a:ext cx="10936013" cy="1706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Identifies what are the frequencies present in the signal</a:t>
            </a:r>
            <a:endParaRPr lang="en-US">
              <a:ea typeface="+mj-ea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8FC4DC2-52E0-4F32-A386-DBFD7865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04" y="3994222"/>
            <a:ext cx="4626303" cy="516178"/>
          </a:xfrm>
          <a:prstGeom prst="rect">
            <a:avLst/>
          </a:prstGeom>
        </p:spPr>
      </p:pic>
      <p:pic>
        <p:nvPicPr>
          <p:cNvPr id="4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18B16B8-9E8C-429C-A1BE-0033AC4DA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229" y="2199346"/>
            <a:ext cx="5353268" cy="4105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40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Discrete Fourier Transform (DFT)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83"/>
            <a:ext cx="10936013" cy="1706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Identifies what are the frequencies present in the signal</a:t>
            </a:r>
            <a:endParaRPr lang="en-US">
              <a:ea typeface="+mj-ea"/>
            </a:endParaRPr>
          </a:p>
        </p:txBody>
      </p:sp>
      <p:pic>
        <p:nvPicPr>
          <p:cNvPr id="6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E81C62-B7D1-47CF-A6F5-26B5EB20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21" y="2439098"/>
            <a:ext cx="4845268" cy="3784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DF9E171-5C3C-4BB4-BD12-B4D672D98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677" y="2520672"/>
            <a:ext cx="5169336" cy="371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85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-81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Cleaning a noisy signal (sine wave)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48" y="1028589"/>
            <a:ext cx="10936013" cy="17062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Generate a sine wave (signal)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Add noise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Filter the noise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7" descr="Histogram&#10;&#10;Description automatically generated">
            <a:extLst>
              <a:ext uri="{FF2B5EF4-FFF2-40B4-BE49-F238E27FC236}">
                <a16:creationId xmlns:a16="http://schemas.microsoft.com/office/drawing/2014/main" id="{68CCDE7A-1018-432A-BE09-934AF87A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1" y="2558638"/>
            <a:ext cx="4792717" cy="374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9B8EB78-CE9D-402A-A360-C44E678BB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96" y="2548613"/>
            <a:ext cx="4959131" cy="3757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73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Module 14</a:t>
            </a:r>
            <a:br>
              <a:rPr lang="en-US" dirty="0">
                <a:latin typeface="roboto"/>
                <a:cs typeface="Calibri Light"/>
              </a:rPr>
            </a:br>
            <a:r>
              <a:rPr lang="en-US" dirty="0">
                <a:latin typeface="roboto"/>
                <a:cs typeface="Calibri Light"/>
              </a:rPr>
              <a:t>Introduction to Audio Processing</a:t>
            </a:r>
            <a:endParaRPr lang="en-US" dirty="0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-81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Cleaning a noisy signal (sine wave)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48" y="1028589"/>
            <a:ext cx="10936013" cy="17062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Generate a sine wave (signal)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Add noise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Filter the noise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7" descr="Histogram&#10;&#10;Description automatically generated">
            <a:extLst>
              <a:ext uri="{FF2B5EF4-FFF2-40B4-BE49-F238E27FC236}">
                <a16:creationId xmlns:a16="http://schemas.microsoft.com/office/drawing/2014/main" id="{68CCDE7A-1018-432A-BE09-934AF87A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159" y="1367466"/>
            <a:ext cx="4792717" cy="374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1844D2C-E980-487A-844B-B6781E72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90" y="2908738"/>
            <a:ext cx="2743200" cy="1040524"/>
          </a:xfrm>
          <a:prstGeom prst="rect">
            <a:avLst/>
          </a:prstGeom>
        </p:spPr>
      </p:pic>
      <p:pic>
        <p:nvPicPr>
          <p:cNvPr id="4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1695D73-08C8-4691-B7BF-519BF7D01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44" y="5426203"/>
            <a:ext cx="11563130" cy="5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-81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Cleaning a noisy signal (sine wave)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5EBB538-BB68-445B-A868-F41D408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4" y="2274925"/>
            <a:ext cx="5458372" cy="3954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4005EF1-CE44-41C4-859D-327799068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97" y="2232014"/>
            <a:ext cx="5256924" cy="4040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1CFFB5-6966-4D6D-BDAA-801609ECC87B}"/>
              </a:ext>
            </a:extLst>
          </p:cNvPr>
          <p:cNvSpPr txBox="1"/>
          <p:nvPr/>
        </p:nvSpPr>
        <p:spPr>
          <a:xfrm>
            <a:off x="2166883" y="17727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Noisy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BEE50-2C87-46AB-A273-125A7E783BA4}"/>
              </a:ext>
            </a:extLst>
          </p:cNvPr>
          <p:cNvSpPr txBox="1"/>
          <p:nvPr/>
        </p:nvSpPr>
        <p:spPr>
          <a:xfrm>
            <a:off x="8543158" y="17114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Clean signal</a:t>
            </a:r>
          </a:p>
        </p:txBody>
      </p:sp>
    </p:spTree>
    <p:extLst>
      <p:ext uri="{BB962C8B-B14F-4D97-AF65-F5344CB8AC3E}">
        <p14:creationId xmlns:p14="http://schemas.microsoft.com/office/powerpoint/2010/main" val="151220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Tools for Audio 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3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Tools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157947"/>
            <a:ext cx="11243582" cy="42489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ffmpeg/libav</a:t>
            </a:r>
            <a:r>
              <a:rPr lang="en-US" sz="3000">
                <a:latin typeface="roboto"/>
                <a:ea typeface="+mj-ea"/>
                <a:cs typeface="Calibri Light"/>
              </a:rPr>
              <a:t>  - Handling multimedia files and streams</a:t>
            </a:r>
            <a:endParaRPr lang="en-US" err="1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sox  </a:t>
            </a:r>
            <a:r>
              <a:rPr lang="en-US" sz="3000">
                <a:latin typeface="roboto"/>
                <a:ea typeface="+mj-ea"/>
                <a:cs typeface="Calibri Light"/>
              </a:rPr>
              <a:t>- Swiss Army knife of sound processing programs</a:t>
            </a:r>
            <a:endParaRPr lang="en-US" sz="300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audacity  </a:t>
            </a:r>
            <a:r>
              <a:rPr lang="en-US" sz="3000">
                <a:latin typeface="roboto"/>
                <a:ea typeface="+mj-ea"/>
                <a:cs typeface="Calibri Light"/>
              </a:rPr>
              <a:t>- Editing and playback software</a:t>
            </a:r>
            <a:endParaRPr lang="en-US" sz="300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pyAudioAnalysis  </a:t>
            </a:r>
            <a:r>
              <a:rPr lang="en-US" sz="3000">
                <a:latin typeface="roboto"/>
                <a:ea typeface="+mj-ea"/>
                <a:cs typeface="Calibri Light"/>
              </a:rPr>
              <a:t>- IO, advanced feature extraction and signal analysis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librosa  </a:t>
            </a:r>
            <a:r>
              <a:rPr lang="en-US" sz="3000">
                <a:latin typeface="roboto"/>
                <a:ea typeface="+mj-ea"/>
                <a:cs typeface="Calibri Light"/>
              </a:rPr>
              <a:t>- Nice library for audio analysis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pydub  </a:t>
            </a:r>
            <a:r>
              <a:rPr lang="en-US" sz="3000">
                <a:latin typeface="roboto"/>
                <a:ea typeface="+mj-ea"/>
                <a:cs typeface="Calibri Light"/>
              </a:rPr>
              <a:t>- Library for audio processing</a:t>
            </a:r>
          </a:p>
        </p:txBody>
      </p:sp>
    </p:spTree>
    <p:extLst>
      <p:ext uri="{BB962C8B-B14F-4D97-AF65-F5344CB8AC3E}">
        <p14:creationId xmlns:p14="http://schemas.microsoft.com/office/powerpoint/2010/main" val="127319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Pydub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https://github.com/jiaaro/pydub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a wav file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543326"/>
            <a:ext cx="11243582" cy="3105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pydub  </a:t>
            </a:r>
            <a:endParaRPr lang="en-US" sz="300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b="1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>
                <a:latin typeface="roboto"/>
                <a:ea typeface="+mj-ea"/>
                <a:cs typeface="Calibri Light"/>
              </a:rPr>
              <a:t>scipy</a:t>
            </a:r>
            <a:endParaRPr lang="en-US" sz="3000" b="1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CE8809-F55A-4BF5-B9B8-7EB28610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73" y="2279468"/>
            <a:ext cx="7744372" cy="1353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F7836A3-FAC4-481F-AE85-B4C62A561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73" y="4902219"/>
            <a:ext cx="7569199" cy="811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6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Normalization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378430" y="3575325"/>
            <a:ext cx="6391307" cy="2720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Makes the signal values independent to the sample resolution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Squish the values of an audio signal in the (-1, 1) by dividing by 2</a:t>
            </a:r>
            <a:r>
              <a:rPr lang="en-US" sz="3000" baseline="30000">
                <a:latin typeface="roboto"/>
                <a:ea typeface="+mj-ea"/>
                <a:cs typeface="Calibri Light"/>
              </a:rPr>
              <a:t>15</a:t>
            </a:r>
            <a:endParaRPr lang="en-US" sz="3000" baseline="30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BC8019B-296C-478E-BE24-B1805B8AA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917" y="3526690"/>
            <a:ext cx="5221889" cy="2782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2C5E432-CC8D-46D5-9D96-47A87755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24" y="1528714"/>
            <a:ext cx="10205544" cy="172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842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Trim/Clip/Segment audio clips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168223" y="3531532"/>
            <a:ext cx="6391307" cy="2720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Clips the audio file portions by </a:t>
            </a:r>
            <a:r>
              <a:rPr lang="en-US" sz="3000">
                <a:latin typeface="roboto"/>
                <a:ea typeface="+mj-ea"/>
                <a:cs typeface="Calibri Light"/>
              </a:rPr>
              <a:t>referring to the respective indices in the numpy array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Seconds need to be multiplied by the sampling frequency</a:t>
            </a: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F47BFD47-F088-4506-BBAB-B10FA47F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24" y="3351217"/>
            <a:ext cx="5554717" cy="2958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F666A97-85A9-49A7-8221-430BC1686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1" y="1600576"/>
            <a:ext cx="9863958" cy="138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388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Split audio into fixed-size segments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E8A30D4-87F4-44D0-8748-BC2038C27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9795"/>
            <a:ext cx="11764577" cy="2967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0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Remove silent segments from audio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403187"/>
            <a:ext cx="10945789" cy="1832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Computes energy as the sum of squares of the samples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Calculates a threshold as 50% of the </a:t>
            </a:r>
            <a:r>
              <a:rPr lang="en-US" sz="3000">
                <a:latin typeface="roboto"/>
                <a:ea typeface="+mj-ea"/>
                <a:cs typeface="Calibri Light"/>
              </a:rPr>
              <a:t>median energy value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Keeps the segments whose energy </a:t>
            </a:r>
            <a:r>
              <a:rPr lang="en-US" sz="3000">
                <a:latin typeface="roboto"/>
                <a:ea typeface="+mj-ea"/>
                <a:cs typeface="Calibri Light"/>
              </a:rPr>
              <a:t>are above the set threshold</a:t>
            </a: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5F76BCDA-139E-4B47-86DA-34C7DFD8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7" y="3677818"/>
            <a:ext cx="11204026" cy="2392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28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768" y="380027"/>
            <a:ext cx="6819921" cy="5755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Audio Processing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Why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Basic Concepts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Tools for Audio Processing</a:t>
            </a: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Pyaudio</a:t>
            </a:r>
            <a:endParaRPr lang="en-US">
              <a:ea typeface="+mj-ea"/>
            </a:endParaRPr>
          </a:p>
          <a:p>
            <a:pPr>
              <a:buNone/>
            </a:pPr>
            <a:r>
              <a:rPr lang="en-US" sz="3000" dirty="0" err="1">
                <a:latin typeface="roboto"/>
                <a:ea typeface="+mj-ea"/>
                <a:cs typeface="Calibri Light"/>
              </a:rPr>
              <a:t>Librosa</a:t>
            </a:r>
            <a:endParaRPr lang="en-US" sz="300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000" err="1">
                <a:latin typeface="roboto"/>
                <a:ea typeface="+mj-ea"/>
                <a:cs typeface="Calibri Light"/>
              </a:rPr>
              <a:t>Pydub</a:t>
            </a:r>
            <a:endParaRPr lang="en-US" sz="300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Applications</a:t>
            </a: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Remove silent segments from audio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403187"/>
            <a:ext cx="10945789" cy="560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Keeps the segments whose energy </a:t>
            </a:r>
            <a:r>
              <a:rPr lang="en-US" sz="3000">
                <a:latin typeface="roboto"/>
                <a:ea typeface="+mj-ea"/>
                <a:cs typeface="Calibri Light"/>
              </a:rPr>
              <a:t>are above the set threshold</a:t>
            </a: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35DB149-EE38-4F3F-97BD-B505BF45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056" y="2272604"/>
            <a:ext cx="8015888" cy="344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925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Remove silent segments from audio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1718499" y="2033808"/>
            <a:ext cx="1521514" cy="571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Original</a:t>
            </a:r>
            <a:endParaRPr lang="en-US">
              <a:ea typeface="+mj-ea"/>
            </a:endParaRPr>
          </a:p>
        </p:txBody>
      </p:sp>
      <p:pic>
        <p:nvPicPr>
          <p:cNvPr id="3" name="obama">
            <a:hlinkClick r:id="" action="ppaction://media"/>
            <a:extLst>
              <a:ext uri="{FF2B5EF4-FFF2-40B4-BE49-F238E27FC236}">
                <a16:creationId xmlns:a16="http://schemas.microsoft.com/office/drawing/2014/main" id="{2F0BBD2E-618A-4B1B-AF59-AB36A36C4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1703" y="2801118"/>
            <a:ext cx="1973973" cy="1711214"/>
          </a:xfrm>
          <a:prstGeom prst="rect">
            <a:avLst/>
          </a:prstGeom>
        </p:spPr>
      </p:pic>
      <p:pic>
        <p:nvPicPr>
          <p:cNvPr id="8" name="obama processed">
            <a:hlinkClick r:id="" action="ppaction://media"/>
            <a:extLst>
              <a:ext uri="{FF2B5EF4-FFF2-40B4-BE49-F238E27FC236}">
                <a16:creationId xmlns:a16="http://schemas.microsoft.com/office/drawing/2014/main" id="{AB7C3538-1F8F-41A1-AFBD-916599A4A4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30047" y="2801117"/>
            <a:ext cx="2096594" cy="1711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321E3-824B-45A7-8FB6-3D23606A6049}"/>
              </a:ext>
            </a:extLst>
          </p:cNvPr>
          <p:cNvSpPr txBox="1"/>
          <p:nvPr/>
        </p:nvSpPr>
        <p:spPr>
          <a:xfrm>
            <a:off x="7542981" y="2033807"/>
            <a:ext cx="2213444" cy="571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Processed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1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PyAudio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B1A67-DE8F-4DD3-9EBD-B833D01B3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0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PyAudio  - Installation 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938981" y="1333119"/>
            <a:ext cx="10980823" cy="4403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Brew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 </a:t>
            </a:r>
            <a:r>
              <a:rPr lang="en-US" sz="3000">
                <a:latin typeface="Courier New"/>
                <a:ea typeface="+mj-ea"/>
                <a:cs typeface="Calibri Light"/>
              </a:rPr>
              <a:t>brew install portaudio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PyPI</a:t>
            </a:r>
            <a:endParaRPr lang="en-US">
              <a:ea typeface="+mj-ea"/>
              <a:cs typeface="Calibr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>
                <a:latin typeface="Courier New"/>
                <a:ea typeface="+mj-ea"/>
                <a:cs typeface="Calibri Light"/>
              </a:rPr>
              <a:t> pip install pyaudio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Conda</a:t>
            </a:r>
            <a:endParaRPr lang="en-US">
              <a:ea typeface="+mj-ea"/>
              <a:cs typeface="Calibri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 </a:t>
            </a:r>
            <a:r>
              <a:rPr lang="en-US" sz="3000" err="1">
                <a:latin typeface="Courier New"/>
                <a:ea typeface="+mj-ea"/>
                <a:cs typeface="Calibri Light"/>
              </a:rPr>
              <a:t>conda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 install –c conda-forge </a:t>
            </a:r>
            <a:r>
              <a:rPr lang="en-US" sz="3000">
                <a:latin typeface="Courier New"/>
                <a:ea typeface="+mj-ea"/>
                <a:cs typeface="Calibri Light"/>
              </a:rPr>
              <a:t>pyaudio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 </a:t>
            </a:r>
            <a:endParaRPr lang="en-US" sz="2000">
              <a:latin typeface="Courier New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014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55" y="500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695333" y="1990130"/>
            <a:ext cx="11243582" cy="2468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Goals:</a:t>
            </a:r>
            <a:endParaRPr lang="en-US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Capture sound by a microphone in real-time</a:t>
            </a:r>
            <a:endParaRPr lang="en-US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Visualize the frequencies present in real-time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883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79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220776" y="1157947"/>
            <a:ext cx="11856684" cy="5900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Capture the sound in fixed-size segments (200 ms)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514350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For each segment, plot the frequency distribution in real-time</a:t>
            </a:r>
          </a:p>
          <a:p>
            <a:pPr marL="9715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Compute magnitude X of FFT of the segment and frequency values (in Hz) in a separate array freqs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9715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Downsample X and freqs, so that we keep very few frequency coefficients to visualize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9715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Compute total segment's energy (to normalize against the maximum width of the frequency visualization)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9715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Bar Plot downsampled frequency energies X for all frequencies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50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9" y="1298085"/>
            <a:ext cx="11856684" cy="1196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Capture the sound in fixed-size segments (200 ms)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95B1852-64D3-4CC5-A6AA-722CE065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0" y="2876630"/>
            <a:ext cx="11247820" cy="1104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06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60155" y="1263050"/>
            <a:ext cx="11339926" cy="170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Compute magnitude X of FFT of the segment and frequency values          (in Hz) in a separate array freqs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074682-E2C6-47F1-9992-DAACE63C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7" y="2973613"/>
            <a:ext cx="11580647" cy="86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33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60155" y="1263050"/>
            <a:ext cx="11339926" cy="1704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Downsample X and freqs, so that we keep </a:t>
            </a:r>
            <a:r>
              <a:rPr lang="en-US" sz="3000">
                <a:latin typeface="roboto"/>
                <a:ea typeface="+mj-ea"/>
                <a:cs typeface="Calibri Light"/>
              </a:rPr>
              <a:t>very few frequency  coefficients to visualize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B8158BBD-7904-4D9F-B69A-CE70387D9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49" y="2803558"/>
            <a:ext cx="10617199" cy="1250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23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60155" y="1263050"/>
            <a:ext cx="11339926" cy="1832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Bar Plot downsampled frequency energies X for all frequencies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060495F-5929-488C-82DF-EA4D2FB3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11" y="2931780"/>
            <a:ext cx="10923750" cy="1344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01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Audio 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it?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Recording &amp; Visualizing Frequencies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69EFDB-9291-4CE4-BB41-CC92D36AC332}"/>
              </a:ext>
            </a:extLst>
          </p:cNvPr>
          <p:cNvSpPr txBox="1"/>
          <p:nvPr/>
        </p:nvSpPr>
        <p:spPr>
          <a:xfrm>
            <a:off x="5377543" y="3141022"/>
            <a:ext cx="14369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Demo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58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Librosa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https://librosa.org/doc/latest/index.html</a:t>
            </a:r>
            <a:endParaRPr lang="en-US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3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roboto"/>
                <a:cs typeface="Calibri Light"/>
              </a:rPr>
              <a:t>Librosa</a:t>
            </a:r>
            <a:r>
              <a:rPr lang="en-US" sz="4800" dirty="0">
                <a:latin typeface="roboto"/>
                <a:cs typeface="Calibri Light"/>
              </a:rPr>
              <a:t>  - Installation 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938981" y="1333119"/>
            <a:ext cx="10297651" cy="5024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 err="1">
                <a:latin typeface="roboto"/>
                <a:ea typeface="+mj-ea"/>
                <a:cs typeface="Calibri Light"/>
              </a:rPr>
              <a:t>PyPI</a:t>
            </a:r>
            <a:endParaRPr lang="en-US" dirty="0" err="1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 pip install </a:t>
            </a:r>
            <a:r>
              <a:rPr lang="en-US" sz="3000" dirty="0" err="1">
                <a:latin typeface="Courier New"/>
                <a:ea typeface="+mj-ea"/>
                <a:cs typeface="Calibri Light"/>
              </a:rPr>
              <a:t>librosa</a:t>
            </a:r>
            <a:endParaRPr lang="en-US" sz="300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Conda</a:t>
            </a:r>
            <a:endParaRPr lang="en-US" dirty="0" err="1">
              <a:ea typeface="+mj-ea"/>
              <a:cs typeface="Calibri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 </a:t>
            </a:r>
            <a:r>
              <a:rPr lang="en-US" sz="3000" dirty="0" err="1">
                <a:latin typeface="Courier New"/>
                <a:ea typeface="+mj-ea"/>
                <a:cs typeface="Calibri Light"/>
              </a:rPr>
              <a:t>conda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 install –c </a:t>
            </a:r>
            <a:r>
              <a:rPr lang="en-US" sz="3000" dirty="0" err="1">
                <a:latin typeface="Courier New"/>
                <a:ea typeface="+mj-ea"/>
                <a:cs typeface="Calibri Light"/>
              </a:rPr>
              <a:t>conda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-forge </a:t>
            </a:r>
            <a:r>
              <a:rPr lang="en-US" sz="3000" dirty="0" err="1">
                <a:latin typeface="Courier New"/>
                <a:ea typeface="+mj-ea"/>
                <a:cs typeface="Calibri Light"/>
              </a:rPr>
              <a:t>librosa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Source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 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tar xzf librosa-VERSION.tar.gz
   cd </a:t>
            </a:r>
            <a:r>
              <a:rPr lang="en-US" sz="3000" dirty="0" err="1">
                <a:latin typeface="Courier New"/>
                <a:ea typeface="+mj-ea"/>
                <a:cs typeface="Calibri Light"/>
              </a:rPr>
              <a:t>librosa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-VERSION/
   python setup.py install</a:t>
            </a:r>
          </a:p>
        </p:txBody>
      </p:sp>
    </p:spTree>
    <p:extLst>
      <p:ext uri="{BB962C8B-B14F-4D97-AF65-F5344CB8AC3E}">
        <p14:creationId xmlns:p14="http://schemas.microsoft.com/office/powerpoint/2010/main" val="181572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roboto"/>
                <a:cs typeface="Calibri Light"/>
              </a:rPr>
              <a:t>Librosa</a:t>
            </a:r>
            <a:r>
              <a:rPr lang="en-US" sz="4800" dirty="0">
                <a:latin typeface="roboto"/>
                <a:cs typeface="Calibri Light"/>
              </a:rPr>
              <a:t>  - Submodules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157947"/>
            <a:ext cx="11243582" cy="5649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beat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Estimating tempo and detecting beat events</a:t>
            </a:r>
            <a:endParaRPr lang="en-US" dirty="0" err="1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Core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Load audio, compute spectrograms and other analysis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Decompose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Harmonic-percussive source separation (HPSS)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Display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display and visualization routines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Effects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Pitch Shifting, Time-stretching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Feature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</a:t>
            </a:r>
            <a:r>
              <a:rPr lang="en-US" sz="3000" dirty="0" err="1">
                <a:latin typeface="roboto"/>
                <a:ea typeface="+mj-ea"/>
                <a:cs typeface="Calibri Light"/>
              </a:rPr>
              <a:t>Chromagrams</a:t>
            </a:r>
            <a:r>
              <a:rPr lang="en-US" sz="3000" dirty="0">
                <a:latin typeface="roboto"/>
                <a:ea typeface="+mj-ea"/>
                <a:cs typeface="Calibri Light"/>
              </a:rPr>
              <a:t>, Mel Spectrogram, MFCC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Filters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Filter-bank generation (Chroma, pseudo-CQT, CQT)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b="1" dirty="0">
                <a:latin typeface="roboto"/>
                <a:ea typeface="+mj-ea"/>
                <a:cs typeface="Calibri Light"/>
              </a:rPr>
              <a:t>Onset  </a:t>
            </a:r>
            <a:r>
              <a:rPr lang="en-US" sz="3000" dirty="0">
                <a:latin typeface="roboto"/>
                <a:ea typeface="+mj-ea"/>
                <a:cs typeface="Calibri Light"/>
              </a:rPr>
              <a:t>- Onset detection and Onset strength computation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7176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roboto"/>
                <a:cs typeface="Calibri Light"/>
              </a:rPr>
              <a:t>Librosa</a:t>
            </a:r>
            <a:r>
              <a:rPr lang="en-US" sz="4800" dirty="0">
                <a:latin typeface="roboto"/>
                <a:cs typeface="Calibri Light"/>
              </a:rPr>
              <a:t>  - Quick Example (Beats)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75055" y="1266805"/>
            <a:ext cx="7240893" cy="1095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Importing library</a:t>
            </a:r>
            <a:endParaRPr lang="en-US" sz="2400">
              <a:ea typeface="+mj-ea"/>
              <a:cs typeface="Calibr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1ABFC33F-5B28-4A9E-A0CF-585CD644C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81" y="1381572"/>
            <a:ext cx="2200166" cy="443537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754F49-A715-4D3D-8CF1-DF4330793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301" y="2080005"/>
            <a:ext cx="5826234" cy="438263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77ADE256-5F3A-45DD-B544-AF1833F0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02" y="2990121"/>
            <a:ext cx="4407338" cy="387273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E148FC-C1FE-47F4-AF13-320A48B5B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301" y="4187738"/>
            <a:ext cx="7700579" cy="374385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116A3CB7-0DCB-4F6C-8D85-F172DFED6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7301" y="4863207"/>
            <a:ext cx="7507889" cy="346002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AC67E9AD-0E73-4B83-B2ED-C039F5C19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711" y="5678214"/>
            <a:ext cx="7507889" cy="353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980BB9-49B8-4AA0-B30B-E5C21224B6B2}"/>
              </a:ext>
            </a:extLst>
          </p:cNvPr>
          <p:cNvSpPr txBox="1"/>
          <p:nvPr/>
        </p:nvSpPr>
        <p:spPr>
          <a:xfrm>
            <a:off x="875054" y="2077602"/>
            <a:ext cx="7240893" cy="1095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Get the audio file</a:t>
            </a:r>
            <a:endParaRPr lang="en-US" dirty="0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EFF3F-ADF8-4F9D-B4F4-C7DE52112839}"/>
              </a:ext>
            </a:extLst>
          </p:cNvPr>
          <p:cNvSpPr txBox="1"/>
          <p:nvPr/>
        </p:nvSpPr>
        <p:spPr>
          <a:xfrm>
            <a:off x="875053" y="2848360"/>
            <a:ext cx="7240893" cy="1095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Load the audio file</a:t>
            </a:r>
            <a:endParaRPr lang="en-US" dirty="0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4C588-F06D-4EAE-9C81-E412A4E57226}"/>
              </a:ext>
            </a:extLst>
          </p:cNvPr>
          <p:cNvSpPr txBox="1"/>
          <p:nvPr/>
        </p:nvSpPr>
        <p:spPr>
          <a:xfrm>
            <a:off x="875053" y="3846843"/>
            <a:ext cx="7240893" cy="1095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Beat tracker</a:t>
            </a:r>
            <a:endParaRPr lang="en-US" dirty="0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41B05-BCA7-4E1A-9996-680C9754B09A}"/>
              </a:ext>
            </a:extLst>
          </p:cNvPr>
          <p:cNvSpPr txBox="1"/>
          <p:nvPr/>
        </p:nvSpPr>
        <p:spPr>
          <a:xfrm>
            <a:off x="855260" y="4766497"/>
            <a:ext cx="7240893" cy="1095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Tempo</a:t>
            </a:r>
            <a:endParaRPr lang="en-US" dirty="0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4FE9D-6856-4784-81CD-61960DEF79E2}"/>
              </a:ext>
            </a:extLst>
          </p:cNvPr>
          <p:cNvSpPr txBox="1"/>
          <p:nvPr/>
        </p:nvSpPr>
        <p:spPr>
          <a:xfrm>
            <a:off x="843315" y="5467186"/>
            <a:ext cx="11427512" cy="1629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Frame numbers into 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>
                <a:latin typeface="roboto"/>
                <a:ea typeface="+mj-ea"/>
                <a:cs typeface="Calibri Light"/>
              </a:rPr>
              <a:t>timestamps</a:t>
            </a:r>
            <a:endParaRPr lang="en-US" dirty="0">
              <a:ea typeface="+mj-ea"/>
              <a:cs typeface="Calibr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430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Beats 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Beats Generator  - Tempo tracking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833878" y="1403187"/>
            <a:ext cx="10945789" cy="36128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Task of automatically estimating a song's temp (in beats per minute) directly from the signal using librosa library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Input: Mono audio file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Output: Stereo file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Left channel: original song</a:t>
            </a:r>
            <a:endParaRPr lang="en-US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Right channel: "beep" sound mimicing the tempo of the song</a:t>
            </a:r>
            <a:endParaRPr lang="en-US" sz="30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5346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Beats Generator  - Tempo tracking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61CB78B-6B98-4C30-86F0-D0F2EE52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7" y="1634227"/>
            <a:ext cx="11589406" cy="3904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303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Beats Generator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1718499" y="2033808"/>
            <a:ext cx="2117099" cy="571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Sample 1</a:t>
            </a:r>
            <a:endParaRPr lang="en-US"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321E3-824B-45A7-8FB6-3D23606A6049}"/>
              </a:ext>
            </a:extLst>
          </p:cNvPr>
          <p:cNvSpPr txBox="1"/>
          <p:nvPr/>
        </p:nvSpPr>
        <p:spPr>
          <a:xfrm>
            <a:off x="7542981" y="2033807"/>
            <a:ext cx="2213444" cy="571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>
                <a:latin typeface="roboto"/>
                <a:ea typeface="+mj-ea"/>
                <a:cs typeface="Calibri Light"/>
              </a:rPr>
              <a:t>Sample 2</a:t>
            </a:r>
            <a:endParaRPr lang="en-US">
              <a:ea typeface="+mj-ea"/>
            </a:endParaRPr>
          </a:p>
        </p:txBody>
      </p:sp>
      <p:pic>
        <p:nvPicPr>
          <p:cNvPr id="6" name="beats_generator_1">
            <a:hlinkClick r:id="" action="ppaction://media"/>
            <a:extLst>
              <a:ext uri="{FF2B5EF4-FFF2-40B4-BE49-F238E27FC236}">
                <a16:creationId xmlns:a16="http://schemas.microsoft.com/office/drawing/2014/main" id="{7F24F37F-2E46-4A5D-B625-7F53E18DD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3013" y="2801117"/>
            <a:ext cx="1903905" cy="1851353"/>
          </a:xfrm>
          <a:prstGeom prst="rect">
            <a:avLst/>
          </a:prstGeom>
        </p:spPr>
      </p:pic>
      <p:pic>
        <p:nvPicPr>
          <p:cNvPr id="10" name="beats_generator_2">
            <a:hlinkClick r:id="" action="ppaction://media"/>
            <a:extLst>
              <a:ext uri="{FF2B5EF4-FFF2-40B4-BE49-F238E27FC236}">
                <a16:creationId xmlns:a16="http://schemas.microsoft.com/office/drawing/2014/main" id="{214C7BFA-51E1-4E5D-897D-1CA0873DB8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5013" y="2801117"/>
            <a:ext cx="1903905" cy="18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PyAudioAnalysis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https://github.com/tyiannak/pyAudioAnalysis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Audio Processing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Audio Processing means changing the characteristics of </a:t>
            </a:r>
            <a:r>
              <a:rPr lang="en-US" sz="3200">
                <a:latin typeface="roboto"/>
                <a:ea typeface="+mj-ea"/>
                <a:cs typeface="Calibri Light"/>
              </a:rPr>
              <a:t>an audio signal in some way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13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PyAudioAnalysis  - Installation 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DC604-504C-41D8-BE88-BA6541883CD2}"/>
              </a:ext>
            </a:extLst>
          </p:cNvPr>
          <p:cNvSpPr txBox="1"/>
          <p:nvPr/>
        </p:nvSpPr>
        <p:spPr>
          <a:xfrm>
            <a:off x="938981" y="1333119"/>
            <a:ext cx="10980823" cy="5214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 err="1">
                <a:latin typeface="roboto"/>
                <a:ea typeface="+mj-ea"/>
                <a:cs typeface="Calibri Light"/>
              </a:rPr>
              <a:t>PyPI</a:t>
            </a:r>
            <a:endParaRPr lang="en-US" dirty="0" err="1">
              <a:ea typeface="+mj-ea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 pip install </a:t>
            </a:r>
            <a:r>
              <a:rPr lang="en-US" sz="3000">
                <a:latin typeface="Courier New"/>
                <a:ea typeface="+mj-ea"/>
                <a:cs typeface="Calibri Light"/>
              </a:rPr>
              <a:t>PyAudioAnalysis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Conda</a:t>
            </a:r>
            <a:endParaRPr lang="en-US" dirty="0" err="1">
              <a:ea typeface="+mj-ea"/>
              <a:cs typeface="Calibri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 </a:t>
            </a:r>
            <a:r>
              <a:rPr lang="en-US" sz="3000" err="1">
                <a:latin typeface="Courier New"/>
                <a:ea typeface="+mj-ea"/>
                <a:cs typeface="Calibri Light"/>
              </a:rPr>
              <a:t>conda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 install –c </a:t>
            </a:r>
            <a:r>
              <a:rPr lang="en-US" sz="3000" err="1">
                <a:latin typeface="Courier New"/>
                <a:ea typeface="+mj-ea"/>
                <a:cs typeface="Calibri Light"/>
              </a:rPr>
              <a:t>conda</a:t>
            </a:r>
            <a:r>
              <a:rPr lang="en-US" sz="3000" dirty="0">
                <a:latin typeface="Courier New"/>
                <a:ea typeface="+mj-ea"/>
                <a:cs typeface="Calibri Light"/>
              </a:rPr>
              <a:t>-forge </a:t>
            </a:r>
            <a:r>
              <a:rPr lang="en-US" sz="3000">
                <a:latin typeface="Courier New"/>
                <a:ea typeface="+mj-ea"/>
                <a:cs typeface="Calibri Light"/>
              </a:rPr>
              <a:t>PyAudioAnalysis</a:t>
            </a:r>
            <a:endParaRPr lang="en-US" sz="3000" dirty="0">
              <a:latin typeface="Courier New"/>
              <a:ea typeface="+mj-ea"/>
              <a:cs typeface="Calibri Light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Source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2000">
                <a:latin typeface="Courier New"/>
                <a:ea typeface="+mj-ea"/>
                <a:cs typeface="Calibri Light"/>
              </a:rPr>
              <a:t>git </a:t>
            </a:r>
            <a:r>
              <a:rPr lang="en-US" sz="2000" dirty="0">
                <a:latin typeface="Courier New"/>
                <a:ea typeface="+mj-ea"/>
                <a:cs typeface="Calibri Light"/>
              </a:rPr>
              <a:t>clone https://github.com/tyiannak/pyAudioAnalysis.git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Courier New"/>
                <a:ea typeface="+mj-ea"/>
                <a:cs typeface="Calibri Light"/>
              </a:rPr>
              <a:t>   cd pyAudioAnalysis</a:t>
            </a:r>
            <a:endParaRPr lang="en-US" sz="2000" dirty="0">
              <a:latin typeface="Courier New"/>
              <a:ea typeface="+mj-ea"/>
              <a:cs typeface="Calibri Light"/>
            </a:endParaRPr>
          </a:p>
          <a:p>
            <a:pPr marL="0" lvl="1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Courier New"/>
                <a:ea typeface="+mj-ea"/>
                <a:cs typeface="Calibri Light"/>
              </a:rPr>
              <a:t>   pip install –r ./requirements.txt</a:t>
            </a:r>
            <a:endParaRPr lang="en-US" sz="2000" dirty="0">
              <a:latin typeface="Courier New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2744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Further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0484281" cy="40755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Basic Concepts in Audio Processing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https://www.pythonforengineers.com/audio-and-digital-signal-processingdsp-in-python/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200" dirty="0">
                <a:ea typeface="+mn-lt"/>
                <a:cs typeface="+mn-lt"/>
                <a:hlinkClick r:id="rId3"/>
              </a:rPr>
              <a:t>https://www.ee.iitb.ac.in/student/~daplab/publications/chapter9-prao.pdf</a:t>
            </a:r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Librosa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https://librosa.org/doc/latest/index.html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PyAudioAnalysis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https://github.com/tyiannak/pyAudioAnalysis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Pydub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https://github.com/jiaaro/pydub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Why to process Audio?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To enhance audio</a:t>
            </a:r>
            <a:endParaRPr lang="en-US" sz="36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600" dirty="0">
                <a:latin typeface="roboto"/>
                <a:ea typeface="+mj-ea"/>
                <a:cs typeface="Calibri Light"/>
              </a:rPr>
              <a:t>To separate </a:t>
            </a:r>
            <a:r>
              <a:rPr lang="en-US" sz="3600">
                <a:latin typeface="roboto"/>
                <a:ea typeface="+mj-ea"/>
                <a:cs typeface="Calibri Light"/>
              </a:rPr>
              <a:t>channels</a:t>
            </a:r>
            <a:endParaRPr lang="en-US" sz="36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To create new sounds</a:t>
            </a:r>
            <a:endParaRPr lang="en-US" sz="36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To store sounds</a:t>
            </a:r>
            <a:endParaRPr lang="en-US" sz="36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52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Basic Concepts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2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Basic Concepts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Frequency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Sampling Rate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Sine wave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Amplitude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Discrete Fourier Transform  - Calculates which frequencies </a:t>
            </a:r>
            <a:r>
              <a:rPr lang="en-US" sz="3200">
                <a:latin typeface="roboto"/>
                <a:ea typeface="+mj-ea"/>
                <a:cs typeface="Calibri Light"/>
              </a:rPr>
              <a:t>are present, Converts time domain signal to a frequency domain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Noise Filtering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78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Agenda</vt:lpstr>
      <vt:lpstr>Audio Processing</vt:lpstr>
      <vt:lpstr>Audio Processing</vt:lpstr>
      <vt:lpstr>Why </vt:lpstr>
      <vt:lpstr>Why to process Audio?</vt:lpstr>
      <vt:lpstr>Basic Concepts</vt:lpstr>
      <vt:lpstr>Basic Concepts</vt:lpstr>
      <vt:lpstr>Sound</vt:lpstr>
      <vt:lpstr>Analog to Digital Conversion</vt:lpstr>
      <vt:lpstr>Sine wave</vt:lpstr>
      <vt:lpstr>Frequency</vt:lpstr>
      <vt:lpstr>Sampling rate</vt:lpstr>
      <vt:lpstr>Amplitude</vt:lpstr>
      <vt:lpstr>Let's create a sine wave</vt:lpstr>
      <vt:lpstr>Discrete Fourier Transform (DFT)</vt:lpstr>
      <vt:lpstr>Discrete Fourier Transform (DFT)</vt:lpstr>
      <vt:lpstr>Cleaning a noisy signal (sine wave)</vt:lpstr>
      <vt:lpstr>Cleaning a noisy signal (sine wave)</vt:lpstr>
      <vt:lpstr>Cleaning a noisy signal (sine wave)</vt:lpstr>
      <vt:lpstr>Tools for Audio Processing</vt:lpstr>
      <vt:lpstr>Tools</vt:lpstr>
      <vt:lpstr>Pydub</vt:lpstr>
      <vt:lpstr>Loading a wav file</vt:lpstr>
      <vt:lpstr>Normalization</vt:lpstr>
      <vt:lpstr>Trim/Clip/Segment audio clips</vt:lpstr>
      <vt:lpstr>Split audio into fixed-size segments</vt:lpstr>
      <vt:lpstr>Remove silent segments from audio</vt:lpstr>
      <vt:lpstr>Remove silent segments from audio</vt:lpstr>
      <vt:lpstr>Remove silent segments from audio</vt:lpstr>
      <vt:lpstr>PyAudio</vt:lpstr>
      <vt:lpstr>PyAudio  - Installation </vt:lpstr>
      <vt:lpstr>Recording &amp; Visualizing Frequencies</vt:lpstr>
      <vt:lpstr>Recording &amp; Visualizing Frequencies</vt:lpstr>
      <vt:lpstr>Recording &amp; Visualizing Frequencies</vt:lpstr>
      <vt:lpstr>Recording &amp; Visualizing Frequencies</vt:lpstr>
      <vt:lpstr>Recording &amp; Visualizing Frequencies</vt:lpstr>
      <vt:lpstr>Recording &amp; Visualizing Frequencies</vt:lpstr>
      <vt:lpstr>Recording &amp; Visualizing Frequencies</vt:lpstr>
      <vt:lpstr>Librosa</vt:lpstr>
      <vt:lpstr>Librosa  - Installation </vt:lpstr>
      <vt:lpstr>Librosa  - Submodules</vt:lpstr>
      <vt:lpstr>Librosa  - Quick Example (Beats)</vt:lpstr>
      <vt:lpstr>Beats Generator</vt:lpstr>
      <vt:lpstr>Beats Generator  - Tempo tracking</vt:lpstr>
      <vt:lpstr>Beats Generator  - Tempo tracking</vt:lpstr>
      <vt:lpstr>Beats Generator</vt:lpstr>
      <vt:lpstr>PyAudioAnalysis</vt:lpstr>
      <vt:lpstr>PyAudioAnalysis  - Installation 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1301</cp:revision>
  <dcterms:created xsi:type="dcterms:W3CDTF">2020-12-23T22:31:42Z</dcterms:created>
  <dcterms:modified xsi:type="dcterms:W3CDTF">2021-03-25T22:26:26Z</dcterms:modified>
</cp:coreProperties>
</file>